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dBmGHBMHY-9kiKMUZ5pVGCsR1QAWcAm2?usp=drive_link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8" cy="10288012"/>
          </a:xfrm>
          <a:custGeom>
            <a:avLst/>
            <a:gdLst/>
            <a:ahLst/>
            <a:cxnLst/>
            <a:rect l="l" t="t" r="r" b="b"/>
            <a:pathLst>
              <a:path w="18287998" h="10288012">
                <a:moveTo>
                  <a:pt x="0" y="0"/>
                </a:moveTo>
                <a:lnTo>
                  <a:pt x="18287998" y="0"/>
                </a:lnTo>
                <a:lnTo>
                  <a:pt x="18287998" y="10288012"/>
                </a:lnTo>
                <a:lnTo>
                  <a:pt x="0" y="10288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r="-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4716" y="0"/>
            <a:ext cx="3883284" cy="1577584"/>
          </a:xfrm>
          <a:custGeom>
            <a:avLst/>
            <a:gdLst/>
            <a:ahLst/>
            <a:cxnLst/>
            <a:rect l="l" t="t" r="r" b="b"/>
            <a:pathLst>
              <a:path w="3883284" h="1577584">
                <a:moveTo>
                  <a:pt x="0" y="0"/>
                </a:moveTo>
                <a:lnTo>
                  <a:pt x="3883284" y="0"/>
                </a:lnTo>
                <a:lnTo>
                  <a:pt x="3883284" y="1577584"/>
                </a:lnTo>
                <a:lnTo>
                  <a:pt x="0" y="1577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47073" y="3458027"/>
            <a:ext cx="12583865" cy="334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Potencial do QGIS como Ferramenta de Vigilância Epidemiológica: Análise Espaço-temporal da Dengue em Carmo da Mata, MG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46705" y="8143875"/>
            <a:ext cx="11384233" cy="111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Lucas Silva dos Reis - PIVIC/UFLA (2024 - 2025)</a:t>
            </a:r>
          </a:p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Orientadora: Joziana Muniz de Paiva Barçante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2629" y="1378974"/>
            <a:ext cx="7293813" cy="7879326"/>
          </a:xfrm>
          <a:custGeom>
            <a:avLst/>
            <a:gdLst/>
            <a:ahLst/>
            <a:cxnLst/>
            <a:rect l="l" t="t" r="r" b="b"/>
            <a:pathLst>
              <a:path w="7293813" h="7879326">
                <a:moveTo>
                  <a:pt x="0" y="0"/>
                </a:moveTo>
                <a:lnTo>
                  <a:pt x="7293813" y="0"/>
                </a:lnTo>
                <a:lnTo>
                  <a:pt x="7293813" y="7879326"/>
                </a:lnTo>
                <a:lnTo>
                  <a:pt x="0" y="7879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74289" y="1378974"/>
            <a:ext cx="8681082" cy="7879326"/>
          </a:xfrm>
          <a:custGeom>
            <a:avLst/>
            <a:gdLst/>
            <a:ahLst/>
            <a:cxnLst/>
            <a:rect l="l" t="t" r="r" b="b"/>
            <a:pathLst>
              <a:path w="8681082" h="7879326">
                <a:moveTo>
                  <a:pt x="0" y="0"/>
                </a:moveTo>
                <a:lnTo>
                  <a:pt x="8681082" y="0"/>
                </a:lnTo>
                <a:lnTo>
                  <a:pt x="8681082" y="7879326"/>
                </a:lnTo>
                <a:lnTo>
                  <a:pt x="0" y="7879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1502" y="419154"/>
            <a:ext cx="17444997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Lacunas Significativas: Limitação de Análise de Impacto Socioespacial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9875" y="9591675"/>
            <a:ext cx="5168828" cy="60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Fonte: Autoria Própria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23846"/>
            <a:ext cx="890983" cy="891017"/>
          </a:xfrm>
          <a:custGeom>
            <a:avLst/>
            <a:gdLst/>
            <a:ahLst/>
            <a:cxnLst/>
            <a:rect l="l" t="t" r="r" b="b"/>
            <a:pathLst>
              <a:path w="890983" h="891017">
                <a:moveTo>
                  <a:pt x="0" y="0"/>
                </a:moveTo>
                <a:lnTo>
                  <a:pt x="890983" y="0"/>
                </a:lnTo>
                <a:lnTo>
                  <a:pt x="890983" y="891017"/>
                </a:lnTo>
                <a:lnTo>
                  <a:pt x="0" y="891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0179" y="1016122"/>
            <a:ext cx="749505" cy="477809"/>
          </a:xfrm>
          <a:custGeom>
            <a:avLst/>
            <a:gdLst/>
            <a:ahLst/>
            <a:cxnLst/>
            <a:rect l="l" t="t" r="r" b="b"/>
            <a:pathLst>
              <a:path w="749505" h="477809">
                <a:moveTo>
                  <a:pt x="0" y="0"/>
                </a:moveTo>
                <a:lnTo>
                  <a:pt x="749504" y="0"/>
                </a:lnTo>
                <a:lnTo>
                  <a:pt x="749504" y="477810"/>
                </a:lnTo>
                <a:lnTo>
                  <a:pt x="0" y="477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84423" y="1910138"/>
            <a:ext cx="7874877" cy="7874877"/>
          </a:xfrm>
          <a:custGeom>
            <a:avLst/>
            <a:gdLst/>
            <a:ahLst/>
            <a:cxnLst/>
            <a:rect l="l" t="t" r="r" b="b"/>
            <a:pathLst>
              <a:path w="7874877" h="7874877">
                <a:moveTo>
                  <a:pt x="0" y="0"/>
                </a:moveTo>
                <a:lnTo>
                  <a:pt x="7874877" y="0"/>
                </a:lnTo>
                <a:lnTo>
                  <a:pt x="7874877" y="7874877"/>
                </a:lnTo>
                <a:lnTo>
                  <a:pt x="0" y="7874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4540" y="1910138"/>
            <a:ext cx="8536839" cy="5869077"/>
          </a:xfrm>
          <a:custGeom>
            <a:avLst/>
            <a:gdLst/>
            <a:ahLst/>
            <a:cxnLst/>
            <a:rect l="l" t="t" r="r" b="b"/>
            <a:pathLst>
              <a:path w="8536839" h="5869077">
                <a:moveTo>
                  <a:pt x="0" y="0"/>
                </a:moveTo>
                <a:lnTo>
                  <a:pt x="8536839" y="0"/>
                </a:lnTo>
                <a:lnTo>
                  <a:pt x="8536839" y="5869077"/>
                </a:lnTo>
                <a:lnTo>
                  <a:pt x="0" y="58690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82280" y="884386"/>
            <a:ext cx="14977020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Lacunas Significativas : Problemas do Georreferenciamento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4931" y="-19050"/>
            <a:ext cx="15225150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Resultados  e Discussão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4931" y="8648673"/>
            <a:ext cx="5168828" cy="60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Fonte: Autoria Própria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8645" y="494238"/>
            <a:ext cx="890983" cy="891017"/>
          </a:xfrm>
          <a:custGeom>
            <a:avLst/>
            <a:gdLst/>
            <a:ahLst/>
            <a:cxnLst/>
            <a:rect l="l" t="t" r="r" b="b"/>
            <a:pathLst>
              <a:path w="890983" h="891017">
                <a:moveTo>
                  <a:pt x="0" y="0"/>
                </a:moveTo>
                <a:lnTo>
                  <a:pt x="890983" y="0"/>
                </a:lnTo>
                <a:lnTo>
                  <a:pt x="890983" y="891017"/>
                </a:lnTo>
                <a:lnTo>
                  <a:pt x="0" y="891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0123" y="786514"/>
            <a:ext cx="749505" cy="477809"/>
          </a:xfrm>
          <a:custGeom>
            <a:avLst/>
            <a:gdLst/>
            <a:ahLst/>
            <a:cxnLst/>
            <a:rect l="l" t="t" r="r" b="b"/>
            <a:pathLst>
              <a:path w="749505" h="477809">
                <a:moveTo>
                  <a:pt x="0" y="0"/>
                </a:moveTo>
                <a:lnTo>
                  <a:pt x="749505" y="0"/>
                </a:lnTo>
                <a:lnTo>
                  <a:pt x="749505" y="477810"/>
                </a:lnTo>
                <a:lnTo>
                  <a:pt x="0" y="477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12224" y="654778"/>
            <a:ext cx="9440721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 que o QGIS permitiu identificar: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2985" y="1763999"/>
            <a:ext cx="13675306" cy="8028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Hotspots de transmissão e concentração de notificações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Perfis especifícos em determinadas porções da cidade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Relação sociotemporal e espacial entre casos e criadouros 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Endereços incompletos ou inconsistentes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Divergências entre Google Maps, mapa municipal e classificação dos bairros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Possível superconcentração artificial de casos no Centro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58492" y="2418187"/>
            <a:ext cx="1225591" cy="1225639"/>
          </a:xfrm>
          <a:custGeom>
            <a:avLst/>
            <a:gdLst/>
            <a:ahLst/>
            <a:cxnLst/>
            <a:rect l="l" t="t" r="r" b="b"/>
            <a:pathLst>
              <a:path w="1225591" h="1225639">
                <a:moveTo>
                  <a:pt x="0" y="0"/>
                </a:moveTo>
                <a:lnTo>
                  <a:pt x="1225592" y="0"/>
                </a:lnTo>
                <a:lnTo>
                  <a:pt x="1225592" y="1225639"/>
                </a:lnTo>
                <a:lnTo>
                  <a:pt x="0" y="1225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3355" y="2498708"/>
            <a:ext cx="1225591" cy="1225639"/>
          </a:xfrm>
          <a:custGeom>
            <a:avLst/>
            <a:gdLst/>
            <a:ahLst/>
            <a:cxnLst/>
            <a:rect l="l" t="t" r="r" b="b"/>
            <a:pathLst>
              <a:path w="1225591" h="1225639">
                <a:moveTo>
                  <a:pt x="0" y="0"/>
                </a:moveTo>
                <a:lnTo>
                  <a:pt x="1225591" y="0"/>
                </a:lnTo>
                <a:lnTo>
                  <a:pt x="1225591" y="1225639"/>
                </a:lnTo>
                <a:lnTo>
                  <a:pt x="0" y="1225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5048" y="2637666"/>
            <a:ext cx="1151492" cy="734076"/>
          </a:xfrm>
          <a:custGeom>
            <a:avLst/>
            <a:gdLst/>
            <a:ahLst/>
            <a:cxnLst/>
            <a:rect l="l" t="t" r="r" b="b"/>
            <a:pathLst>
              <a:path w="1151492" h="734076">
                <a:moveTo>
                  <a:pt x="0" y="0"/>
                </a:moveTo>
                <a:lnTo>
                  <a:pt x="1151493" y="0"/>
                </a:lnTo>
                <a:lnTo>
                  <a:pt x="1151493" y="734076"/>
                </a:lnTo>
                <a:lnTo>
                  <a:pt x="0" y="734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31425" y="962425"/>
            <a:ext cx="1522515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CONCLUSÃO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6541" y="2618616"/>
            <a:ext cx="6555072" cy="93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Fluxo viável para a rotina do departamento de endemias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63511" y="2618616"/>
            <a:ext cx="7224489" cy="93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852" lvl="1" indent="-326426" algn="l">
              <a:lnSpc>
                <a:spcPts val="3628"/>
              </a:lnSpc>
              <a:buFont typeface="Arial"/>
              <a:buChar char="•"/>
            </a:pPr>
            <a:r>
              <a:rPr lang="en-US" sz="302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Produção contínua de mapas e relatórios para múltiplos agravos</a:t>
            </a:r>
          </a:p>
        </p:txBody>
      </p:sp>
      <p:sp>
        <p:nvSpPr>
          <p:cNvPr id="9" name="Freeform 9"/>
          <p:cNvSpPr/>
          <p:nvPr/>
        </p:nvSpPr>
        <p:spPr>
          <a:xfrm>
            <a:off x="9590898" y="2637666"/>
            <a:ext cx="1151492" cy="734076"/>
          </a:xfrm>
          <a:custGeom>
            <a:avLst/>
            <a:gdLst/>
            <a:ahLst/>
            <a:cxnLst/>
            <a:rect l="l" t="t" r="r" b="b"/>
            <a:pathLst>
              <a:path w="1151492" h="734076">
                <a:moveTo>
                  <a:pt x="0" y="0"/>
                </a:moveTo>
                <a:lnTo>
                  <a:pt x="1151492" y="0"/>
                </a:lnTo>
                <a:lnTo>
                  <a:pt x="1151492" y="734076"/>
                </a:lnTo>
                <a:lnTo>
                  <a:pt x="0" y="734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3355" y="5269636"/>
            <a:ext cx="1225591" cy="1225639"/>
          </a:xfrm>
          <a:custGeom>
            <a:avLst/>
            <a:gdLst/>
            <a:ahLst/>
            <a:cxnLst/>
            <a:rect l="l" t="t" r="r" b="b"/>
            <a:pathLst>
              <a:path w="1225591" h="1225639">
                <a:moveTo>
                  <a:pt x="0" y="0"/>
                </a:moveTo>
                <a:lnTo>
                  <a:pt x="1225591" y="0"/>
                </a:lnTo>
                <a:lnTo>
                  <a:pt x="1225591" y="1225638"/>
                </a:lnTo>
                <a:lnTo>
                  <a:pt x="0" y="1225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15564" y="5206183"/>
            <a:ext cx="6437846" cy="139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Base para futura comparação de custo-benefício com outras estratégias de vigilância</a:t>
            </a:r>
          </a:p>
        </p:txBody>
      </p:sp>
      <p:sp>
        <p:nvSpPr>
          <p:cNvPr id="12" name="Freeform 12"/>
          <p:cNvSpPr/>
          <p:nvPr/>
        </p:nvSpPr>
        <p:spPr>
          <a:xfrm>
            <a:off x="454784" y="5498248"/>
            <a:ext cx="1151492" cy="734076"/>
          </a:xfrm>
          <a:custGeom>
            <a:avLst/>
            <a:gdLst/>
            <a:ahLst/>
            <a:cxnLst/>
            <a:rect l="l" t="t" r="r" b="b"/>
            <a:pathLst>
              <a:path w="1151492" h="734076">
                <a:moveTo>
                  <a:pt x="0" y="0"/>
                </a:moveTo>
                <a:lnTo>
                  <a:pt x="1151492" y="0"/>
                </a:lnTo>
                <a:lnTo>
                  <a:pt x="1151492" y="734076"/>
                </a:lnTo>
                <a:lnTo>
                  <a:pt x="0" y="734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90898" y="5225233"/>
            <a:ext cx="1225591" cy="1225639"/>
          </a:xfrm>
          <a:custGeom>
            <a:avLst/>
            <a:gdLst/>
            <a:ahLst/>
            <a:cxnLst/>
            <a:rect l="l" t="t" r="r" b="b"/>
            <a:pathLst>
              <a:path w="1225591" h="1225639">
                <a:moveTo>
                  <a:pt x="0" y="0"/>
                </a:moveTo>
                <a:lnTo>
                  <a:pt x="1225591" y="0"/>
                </a:lnTo>
                <a:lnTo>
                  <a:pt x="1225591" y="1225639"/>
                </a:lnTo>
                <a:lnTo>
                  <a:pt x="0" y="1225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063511" y="5060303"/>
            <a:ext cx="7224489" cy="139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8"/>
              </a:lnSpc>
            </a:pPr>
            <a:endParaRPr/>
          </a:p>
          <a:p>
            <a:pPr marL="652852" lvl="1" indent="-326426" algn="l">
              <a:lnSpc>
                <a:spcPts val="3628"/>
              </a:lnSpc>
              <a:buFont typeface="Arial"/>
              <a:buChar char="•"/>
            </a:pPr>
            <a:r>
              <a:rPr lang="en-US" sz="302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Potencial de replicação em municípios de pequeno porte</a:t>
            </a:r>
          </a:p>
        </p:txBody>
      </p:sp>
      <p:sp>
        <p:nvSpPr>
          <p:cNvPr id="15" name="Freeform 15"/>
          <p:cNvSpPr/>
          <p:nvPr/>
        </p:nvSpPr>
        <p:spPr>
          <a:xfrm>
            <a:off x="9623303" y="5444712"/>
            <a:ext cx="1151492" cy="734076"/>
          </a:xfrm>
          <a:custGeom>
            <a:avLst/>
            <a:gdLst/>
            <a:ahLst/>
            <a:cxnLst/>
            <a:rect l="l" t="t" r="r" b="b"/>
            <a:pathLst>
              <a:path w="1151492" h="734076">
                <a:moveTo>
                  <a:pt x="0" y="0"/>
                </a:moveTo>
                <a:lnTo>
                  <a:pt x="1151492" y="0"/>
                </a:lnTo>
                <a:lnTo>
                  <a:pt x="1151492" y="734076"/>
                </a:lnTo>
                <a:lnTo>
                  <a:pt x="0" y="734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0155" y="1245547"/>
            <a:ext cx="1655732" cy="1655795"/>
          </a:xfrm>
          <a:custGeom>
            <a:avLst/>
            <a:gdLst/>
            <a:ahLst/>
            <a:cxnLst/>
            <a:rect l="l" t="t" r="r" b="b"/>
            <a:pathLst>
              <a:path w="1655732" h="1655795">
                <a:moveTo>
                  <a:pt x="0" y="0"/>
                </a:moveTo>
                <a:lnTo>
                  <a:pt x="1655732" y="0"/>
                </a:lnTo>
                <a:lnTo>
                  <a:pt x="1655732" y="1655795"/>
                </a:lnTo>
                <a:lnTo>
                  <a:pt x="0" y="165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629483"/>
            <a:ext cx="1079748" cy="688340"/>
          </a:xfrm>
          <a:custGeom>
            <a:avLst/>
            <a:gdLst/>
            <a:ahLst/>
            <a:cxnLst/>
            <a:rect l="l" t="t" r="r" b="b"/>
            <a:pathLst>
              <a:path w="1079748" h="688340">
                <a:moveTo>
                  <a:pt x="0" y="0"/>
                </a:moveTo>
                <a:lnTo>
                  <a:pt x="1079748" y="0"/>
                </a:lnTo>
                <a:lnTo>
                  <a:pt x="1079748" y="688340"/>
                </a:lnTo>
                <a:lnTo>
                  <a:pt x="0" y="6883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87543" y="2709374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64667" y="1774456"/>
            <a:ext cx="9464067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Outros Mapas Produzidos: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3306" y="9191625"/>
            <a:ext cx="16541028" cy="5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8" tooltip="https://drive.google.com/drive/folders/1dBmGHBMHY-9kiKMUZ5pVGCsR1QAWcAm2?usp=drive_link"/>
              </a:rPr>
              <a:t>https://drive.google.com/drive/folders/1dBmGHBMHY-9kiKMUZ5pVGCsR1QAWcAm2?usp=drive_link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-38100"/>
            <a:ext cx="18288000" cy="140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Introdução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823157" y="1371654"/>
            <a:ext cx="7464843" cy="8915346"/>
            <a:chOff x="0" y="0"/>
            <a:chExt cx="9953124" cy="1188712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6481" r="26481"/>
            <a:stretch>
              <a:fillRect/>
            </a:stretch>
          </p:blipFill>
          <p:spPr>
            <a:xfrm>
              <a:off x="0" y="0"/>
              <a:ext cx="9953124" cy="1188712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70850" y="1943912"/>
            <a:ext cx="8373150" cy="780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Dengue: Prevalência e morbidade</a:t>
            </a:r>
          </a:p>
          <a:p>
            <a:pPr marL="1381761" lvl="2" indent="-460587" algn="l">
              <a:lnSpc>
                <a:spcPts val="384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1,6 M de notificações em MG (2024)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Carmo da Mata , MG → 11.456 Hab.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Limitações Estruturais: apenas 23 leitos hospitalares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Surto de 2.210 casos de dengue em 2024, 2094 até Maio.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Macrorregião Centro-Oeste → Oliveira e Divinópolis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20" cy="10287000"/>
          </a:xfrm>
          <a:custGeom>
            <a:avLst/>
            <a:gdLst/>
            <a:ahLst/>
            <a:cxnLst/>
            <a:rect l="l" t="t" r="r" b="b"/>
            <a:pathLst>
              <a:path w="18288020" h="10287000">
                <a:moveTo>
                  <a:pt x="0" y="0"/>
                </a:moveTo>
                <a:lnTo>
                  <a:pt x="18288020" y="0"/>
                </a:lnTo>
                <a:lnTo>
                  <a:pt x="182880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042407" y="2081760"/>
            <a:ext cx="1992604" cy="1992604"/>
            <a:chOff x="0" y="0"/>
            <a:chExt cx="2535600" cy="253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5682" cy="2535682"/>
            </a:xfrm>
            <a:custGeom>
              <a:avLst/>
              <a:gdLst/>
              <a:ahLst/>
              <a:cxnLst/>
              <a:rect l="l" t="t" r="r" b="b"/>
              <a:pathLst>
                <a:path w="2535682" h="2535682">
                  <a:moveTo>
                    <a:pt x="0" y="1267841"/>
                  </a:moveTo>
                  <a:cubicBezTo>
                    <a:pt x="0" y="567563"/>
                    <a:pt x="567563" y="0"/>
                    <a:pt x="1267841" y="0"/>
                  </a:cubicBezTo>
                  <a:lnTo>
                    <a:pt x="1267841" y="25400"/>
                  </a:lnTo>
                  <a:lnTo>
                    <a:pt x="1267841" y="0"/>
                  </a:lnTo>
                  <a:cubicBezTo>
                    <a:pt x="1967992" y="0"/>
                    <a:pt x="2535682" y="567563"/>
                    <a:pt x="2535682" y="1267841"/>
                  </a:cubicBezTo>
                  <a:lnTo>
                    <a:pt x="2510282" y="1267841"/>
                  </a:lnTo>
                  <a:lnTo>
                    <a:pt x="2535682" y="1267841"/>
                  </a:lnTo>
                  <a:cubicBezTo>
                    <a:pt x="2535682" y="1967992"/>
                    <a:pt x="1968119" y="2535682"/>
                    <a:pt x="1267841" y="2535682"/>
                  </a:cubicBezTo>
                  <a:lnTo>
                    <a:pt x="1267841" y="2510282"/>
                  </a:lnTo>
                  <a:lnTo>
                    <a:pt x="1267841" y="2535682"/>
                  </a:lnTo>
                  <a:cubicBezTo>
                    <a:pt x="567563" y="2535555"/>
                    <a:pt x="0" y="1967992"/>
                    <a:pt x="0" y="1267841"/>
                  </a:cubicBezTo>
                  <a:lnTo>
                    <a:pt x="25400" y="1267841"/>
                  </a:lnTo>
                  <a:lnTo>
                    <a:pt x="50800" y="1267841"/>
                  </a:lnTo>
                  <a:lnTo>
                    <a:pt x="25400" y="1267841"/>
                  </a:lnTo>
                  <a:lnTo>
                    <a:pt x="0" y="1267841"/>
                  </a:lnTo>
                  <a:moveTo>
                    <a:pt x="50800" y="1267841"/>
                  </a:moveTo>
                  <a:cubicBezTo>
                    <a:pt x="50800" y="1281811"/>
                    <a:pt x="39370" y="1293241"/>
                    <a:pt x="25400" y="1293241"/>
                  </a:cubicBezTo>
                  <a:cubicBezTo>
                    <a:pt x="11430" y="1293241"/>
                    <a:pt x="0" y="1281811"/>
                    <a:pt x="0" y="1267841"/>
                  </a:cubicBezTo>
                  <a:cubicBezTo>
                    <a:pt x="0" y="1253871"/>
                    <a:pt x="11430" y="1242441"/>
                    <a:pt x="25400" y="1242441"/>
                  </a:cubicBezTo>
                  <a:cubicBezTo>
                    <a:pt x="39370" y="1242441"/>
                    <a:pt x="50800" y="1253871"/>
                    <a:pt x="50800" y="1267841"/>
                  </a:cubicBezTo>
                  <a:cubicBezTo>
                    <a:pt x="50800" y="1939925"/>
                    <a:pt x="595630" y="2484882"/>
                    <a:pt x="1267841" y="2484882"/>
                  </a:cubicBezTo>
                  <a:cubicBezTo>
                    <a:pt x="1940052" y="2484882"/>
                    <a:pt x="2484882" y="1940052"/>
                    <a:pt x="2484882" y="1267841"/>
                  </a:cubicBezTo>
                  <a:cubicBezTo>
                    <a:pt x="2484882" y="595630"/>
                    <a:pt x="1939925" y="50800"/>
                    <a:pt x="1267841" y="50800"/>
                  </a:cubicBezTo>
                  <a:lnTo>
                    <a:pt x="1267841" y="25400"/>
                  </a:lnTo>
                  <a:lnTo>
                    <a:pt x="1267841" y="50800"/>
                  </a:lnTo>
                  <a:cubicBezTo>
                    <a:pt x="595630" y="50800"/>
                    <a:pt x="50800" y="595630"/>
                    <a:pt x="50800" y="1267841"/>
                  </a:cubicBezTo>
                  <a:close/>
                </a:path>
              </a:pathLst>
            </a:custGeom>
            <a:solidFill>
              <a:srgbClr val="B0898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379474" y="2451051"/>
            <a:ext cx="1318470" cy="1128940"/>
          </a:xfrm>
          <a:custGeom>
            <a:avLst/>
            <a:gdLst/>
            <a:ahLst/>
            <a:cxnLst/>
            <a:rect l="l" t="t" r="r" b="b"/>
            <a:pathLst>
              <a:path w="1318470" h="1128940">
                <a:moveTo>
                  <a:pt x="0" y="0"/>
                </a:moveTo>
                <a:lnTo>
                  <a:pt x="1318470" y="0"/>
                </a:lnTo>
                <a:lnTo>
                  <a:pt x="1318470" y="1128940"/>
                </a:lnTo>
                <a:lnTo>
                  <a:pt x="0" y="1128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45455" y="6614498"/>
            <a:ext cx="1186507" cy="1188880"/>
          </a:xfrm>
          <a:custGeom>
            <a:avLst/>
            <a:gdLst/>
            <a:ahLst/>
            <a:cxnLst/>
            <a:rect l="l" t="t" r="r" b="b"/>
            <a:pathLst>
              <a:path w="1186507" h="1188880">
                <a:moveTo>
                  <a:pt x="0" y="0"/>
                </a:moveTo>
                <a:lnTo>
                  <a:pt x="1186507" y="0"/>
                </a:lnTo>
                <a:lnTo>
                  <a:pt x="1186507" y="1188880"/>
                </a:lnTo>
                <a:lnTo>
                  <a:pt x="0" y="1188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1435" y="285804"/>
            <a:ext cx="15225150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625" y="2053185"/>
            <a:ext cx="8545290" cy="589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Análise da distribuição de incidencia de dengue no município de Carmo da Mata, utilizando a plataforma QGIS, durante 2024 e até o 1° semestre de 2025;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55652" lvl="1" indent="-377826" algn="just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Gratuito → criação de mapas personalizados</a:t>
            </a:r>
          </a:p>
          <a:p>
            <a:pPr marL="755652" lvl="1" indent="-377826" algn="just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Ferramenta Kernel →áreas com maior intensidade/concentração de um fenômeno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448465" y="2168646"/>
            <a:ext cx="5839535" cy="16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7"/>
              </a:lnSpc>
            </a:pPr>
            <a:r>
              <a:rPr lang="en-US" sz="362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Identificar áreas de risco, padrões temporais e perfil epidemiológico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48465" y="6907596"/>
            <a:ext cx="9451543" cy="57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7"/>
              </a:lnSpc>
            </a:pPr>
            <a:r>
              <a:rPr lang="en-US" sz="362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Metodologia Replicável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42407" y="6272193"/>
            <a:ext cx="1992604" cy="1933047"/>
            <a:chOff x="0" y="0"/>
            <a:chExt cx="2535600" cy="24598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35682" cy="2459896"/>
            </a:xfrm>
            <a:custGeom>
              <a:avLst/>
              <a:gdLst/>
              <a:ahLst/>
              <a:cxnLst/>
              <a:rect l="l" t="t" r="r" b="b"/>
              <a:pathLst>
                <a:path w="2535682" h="2459896">
                  <a:moveTo>
                    <a:pt x="0" y="1229947"/>
                  </a:moveTo>
                  <a:cubicBezTo>
                    <a:pt x="0" y="550599"/>
                    <a:pt x="567563" y="0"/>
                    <a:pt x="1267841" y="0"/>
                  </a:cubicBezTo>
                  <a:lnTo>
                    <a:pt x="1267841" y="24641"/>
                  </a:lnTo>
                  <a:lnTo>
                    <a:pt x="1267841" y="0"/>
                  </a:lnTo>
                  <a:cubicBezTo>
                    <a:pt x="1967992" y="0"/>
                    <a:pt x="2535682" y="550599"/>
                    <a:pt x="2535682" y="1229947"/>
                  </a:cubicBezTo>
                  <a:lnTo>
                    <a:pt x="2510282" y="1229947"/>
                  </a:lnTo>
                  <a:lnTo>
                    <a:pt x="2535682" y="1229947"/>
                  </a:lnTo>
                  <a:cubicBezTo>
                    <a:pt x="2535682" y="1909171"/>
                    <a:pt x="1968119" y="2459896"/>
                    <a:pt x="1267841" y="2459896"/>
                  </a:cubicBezTo>
                  <a:lnTo>
                    <a:pt x="1267841" y="2435252"/>
                  </a:lnTo>
                  <a:lnTo>
                    <a:pt x="1267841" y="2459896"/>
                  </a:lnTo>
                  <a:cubicBezTo>
                    <a:pt x="567563" y="2459770"/>
                    <a:pt x="0" y="1909171"/>
                    <a:pt x="0" y="1229947"/>
                  </a:cubicBezTo>
                  <a:lnTo>
                    <a:pt x="25400" y="1229947"/>
                  </a:lnTo>
                  <a:lnTo>
                    <a:pt x="50800" y="1229947"/>
                  </a:lnTo>
                  <a:lnTo>
                    <a:pt x="25400" y="1229947"/>
                  </a:lnTo>
                  <a:lnTo>
                    <a:pt x="0" y="1229947"/>
                  </a:lnTo>
                  <a:moveTo>
                    <a:pt x="50800" y="1229947"/>
                  </a:moveTo>
                  <a:cubicBezTo>
                    <a:pt x="50800" y="1243499"/>
                    <a:pt x="39370" y="1254587"/>
                    <a:pt x="25400" y="1254587"/>
                  </a:cubicBezTo>
                  <a:cubicBezTo>
                    <a:pt x="11430" y="1254587"/>
                    <a:pt x="0" y="1243499"/>
                    <a:pt x="0" y="1229947"/>
                  </a:cubicBezTo>
                  <a:cubicBezTo>
                    <a:pt x="0" y="1216394"/>
                    <a:pt x="11430" y="1205306"/>
                    <a:pt x="25400" y="1205306"/>
                  </a:cubicBezTo>
                  <a:cubicBezTo>
                    <a:pt x="39370" y="1205306"/>
                    <a:pt x="50800" y="1216394"/>
                    <a:pt x="50800" y="1229947"/>
                  </a:cubicBezTo>
                  <a:cubicBezTo>
                    <a:pt x="50800" y="1881943"/>
                    <a:pt x="595630" y="2410611"/>
                    <a:pt x="1267841" y="2410611"/>
                  </a:cubicBezTo>
                  <a:cubicBezTo>
                    <a:pt x="1940052" y="2410611"/>
                    <a:pt x="2484882" y="1882066"/>
                    <a:pt x="2484882" y="1229947"/>
                  </a:cubicBezTo>
                  <a:cubicBezTo>
                    <a:pt x="2484882" y="577827"/>
                    <a:pt x="1939925" y="49282"/>
                    <a:pt x="1267841" y="49282"/>
                  </a:cubicBezTo>
                  <a:lnTo>
                    <a:pt x="1267841" y="24641"/>
                  </a:lnTo>
                  <a:lnTo>
                    <a:pt x="1267841" y="49282"/>
                  </a:lnTo>
                  <a:cubicBezTo>
                    <a:pt x="595630" y="49282"/>
                    <a:pt x="50800" y="577827"/>
                    <a:pt x="50800" y="1229947"/>
                  </a:cubicBezTo>
                  <a:close/>
                </a:path>
              </a:pathLst>
            </a:custGeom>
            <a:solidFill>
              <a:srgbClr val="B08980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196" y="-234452"/>
            <a:ext cx="19814392" cy="10287000"/>
          </a:xfrm>
          <a:custGeom>
            <a:avLst/>
            <a:gdLst/>
            <a:ahLst/>
            <a:cxnLst/>
            <a:rect l="l" t="t" r="r" b="b"/>
            <a:pathLst>
              <a:path w="19814392" h="10287000">
                <a:moveTo>
                  <a:pt x="0" y="0"/>
                </a:moveTo>
                <a:lnTo>
                  <a:pt x="19814392" y="0"/>
                </a:lnTo>
                <a:lnTo>
                  <a:pt x="198143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73" b="-417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11619" y="1017381"/>
            <a:ext cx="1757708" cy="1757708"/>
            <a:chOff x="0" y="0"/>
            <a:chExt cx="2535600" cy="253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5682" cy="2535682"/>
            </a:xfrm>
            <a:custGeom>
              <a:avLst/>
              <a:gdLst/>
              <a:ahLst/>
              <a:cxnLst/>
              <a:rect l="l" t="t" r="r" b="b"/>
              <a:pathLst>
                <a:path w="2535682" h="2535682">
                  <a:moveTo>
                    <a:pt x="0" y="1267841"/>
                  </a:moveTo>
                  <a:cubicBezTo>
                    <a:pt x="0" y="567563"/>
                    <a:pt x="567563" y="0"/>
                    <a:pt x="1267841" y="0"/>
                  </a:cubicBezTo>
                  <a:lnTo>
                    <a:pt x="1267841" y="25400"/>
                  </a:lnTo>
                  <a:lnTo>
                    <a:pt x="1267841" y="0"/>
                  </a:lnTo>
                  <a:cubicBezTo>
                    <a:pt x="1967992" y="0"/>
                    <a:pt x="2535682" y="567563"/>
                    <a:pt x="2535682" y="1267841"/>
                  </a:cubicBezTo>
                  <a:lnTo>
                    <a:pt x="2510282" y="1267841"/>
                  </a:lnTo>
                  <a:lnTo>
                    <a:pt x="2535682" y="1267841"/>
                  </a:lnTo>
                  <a:cubicBezTo>
                    <a:pt x="2535682" y="1967992"/>
                    <a:pt x="1968119" y="2535682"/>
                    <a:pt x="1267841" y="2535682"/>
                  </a:cubicBezTo>
                  <a:lnTo>
                    <a:pt x="1267841" y="2510282"/>
                  </a:lnTo>
                  <a:lnTo>
                    <a:pt x="1267841" y="2535682"/>
                  </a:lnTo>
                  <a:cubicBezTo>
                    <a:pt x="567563" y="2535555"/>
                    <a:pt x="0" y="1967992"/>
                    <a:pt x="0" y="1267841"/>
                  </a:cubicBezTo>
                  <a:lnTo>
                    <a:pt x="25400" y="1267841"/>
                  </a:lnTo>
                  <a:lnTo>
                    <a:pt x="50800" y="1267841"/>
                  </a:lnTo>
                  <a:lnTo>
                    <a:pt x="25400" y="1267841"/>
                  </a:lnTo>
                  <a:lnTo>
                    <a:pt x="0" y="1267841"/>
                  </a:lnTo>
                  <a:moveTo>
                    <a:pt x="50800" y="1267841"/>
                  </a:moveTo>
                  <a:cubicBezTo>
                    <a:pt x="50800" y="1281811"/>
                    <a:pt x="39370" y="1293241"/>
                    <a:pt x="25400" y="1293241"/>
                  </a:cubicBezTo>
                  <a:cubicBezTo>
                    <a:pt x="11430" y="1293241"/>
                    <a:pt x="0" y="1281811"/>
                    <a:pt x="0" y="1267841"/>
                  </a:cubicBezTo>
                  <a:cubicBezTo>
                    <a:pt x="0" y="1253871"/>
                    <a:pt x="11430" y="1242441"/>
                    <a:pt x="25400" y="1242441"/>
                  </a:cubicBezTo>
                  <a:cubicBezTo>
                    <a:pt x="39370" y="1242441"/>
                    <a:pt x="50800" y="1253871"/>
                    <a:pt x="50800" y="1267841"/>
                  </a:cubicBezTo>
                  <a:cubicBezTo>
                    <a:pt x="50800" y="1939925"/>
                    <a:pt x="595630" y="2484882"/>
                    <a:pt x="1267841" y="2484882"/>
                  </a:cubicBezTo>
                  <a:cubicBezTo>
                    <a:pt x="1940052" y="2484882"/>
                    <a:pt x="2484882" y="1940052"/>
                    <a:pt x="2484882" y="1267841"/>
                  </a:cubicBezTo>
                  <a:cubicBezTo>
                    <a:pt x="2484882" y="595630"/>
                    <a:pt x="1939925" y="50800"/>
                    <a:pt x="1267841" y="50800"/>
                  </a:cubicBezTo>
                  <a:lnTo>
                    <a:pt x="1267841" y="25400"/>
                  </a:lnTo>
                  <a:lnTo>
                    <a:pt x="1267841" y="50800"/>
                  </a:lnTo>
                  <a:cubicBezTo>
                    <a:pt x="595630" y="50800"/>
                    <a:pt x="50800" y="595630"/>
                    <a:pt x="50800" y="1267841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089760" y="1028700"/>
            <a:ext cx="1746389" cy="1746389"/>
            <a:chOff x="0" y="0"/>
            <a:chExt cx="2535600" cy="253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35682" cy="2535682"/>
            </a:xfrm>
            <a:custGeom>
              <a:avLst/>
              <a:gdLst/>
              <a:ahLst/>
              <a:cxnLst/>
              <a:rect l="l" t="t" r="r" b="b"/>
              <a:pathLst>
                <a:path w="2535682" h="2535682">
                  <a:moveTo>
                    <a:pt x="0" y="1267841"/>
                  </a:moveTo>
                  <a:cubicBezTo>
                    <a:pt x="0" y="567563"/>
                    <a:pt x="567563" y="0"/>
                    <a:pt x="1267841" y="0"/>
                  </a:cubicBezTo>
                  <a:lnTo>
                    <a:pt x="1267841" y="25400"/>
                  </a:lnTo>
                  <a:lnTo>
                    <a:pt x="1267841" y="0"/>
                  </a:lnTo>
                  <a:cubicBezTo>
                    <a:pt x="1967992" y="0"/>
                    <a:pt x="2535682" y="567563"/>
                    <a:pt x="2535682" y="1267841"/>
                  </a:cubicBezTo>
                  <a:lnTo>
                    <a:pt x="2510282" y="1267841"/>
                  </a:lnTo>
                  <a:lnTo>
                    <a:pt x="2535682" y="1267841"/>
                  </a:lnTo>
                  <a:cubicBezTo>
                    <a:pt x="2535682" y="1967992"/>
                    <a:pt x="1968119" y="2535682"/>
                    <a:pt x="1267841" y="2535682"/>
                  </a:cubicBezTo>
                  <a:lnTo>
                    <a:pt x="1267841" y="2510282"/>
                  </a:lnTo>
                  <a:lnTo>
                    <a:pt x="1267841" y="2535682"/>
                  </a:lnTo>
                  <a:cubicBezTo>
                    <a:pt x="567563" y="2535555"/>
                    <a:pt x="0" y="1967992"/>
                    <a:pt x="0" y="1267841"/>
                  </a:cubicBezTo>
                  <a:lnTo>
                    <a:pt x="25400" y="1267841"/>
                  </a:lnTo>
                  <a:lnTo>
                    <a:pt x="50800" y="1267841"/>
                  </a:lnTo>
                  <a:lnTo>
                    <a:pt x="25400" y="1267841"/>
                  </a:lnTo>
                  <a:lnTo>
                    <a:pt x="0" y="1267841"/>
                  </a:lnTo>
                  <a:moveTo>
                    <a:pt x="50800" y="1267841"/>
                  </a:moveTo>
                  <a:cubicBezTo>
                    <a:pt x="50800" y="1281811"/>
                    <a:pt x="39370" y="1293241"/>
                    <a:pt x="25400" y="1293241"/>
                  </a:cubicBezTo>
                  <a:cubicBezTo>
                    <a:pt x="11430" y="1293241"/>
                    <a:pt x="0" y="1281811"/>
                    <a:pt x="0" y="1267841"/>
                  </a:cubicBezTo>
                  <a:cubicBezTo>
                    <a:pt x="0" y="1253871"/>
                    <a:pt x="11430" y="1242441"/>
                    <a:pt x="25400" y="1242441"/>
                  </a:cubicBezTo>
                  <a:cubicBezTo>
                    <a:pt x="39370" y="1242441"/>
                    <a:pt x="50800" y="1253871"/>
                    <a:pt x="50800" y="1267841"/>
                  </a:cubicBezTo>
                  <a:cubicBezTo>
                    <a:pt x="50800" y="1939925"/>
                    <a:pt x="595630" y="2484882"/>
                    <a:pt x="1267841" y="2484882"/>
                  </a:cubicBezTo>
                  <a:cubicBezTo>
                    <a:pt x="1940052" y="2484882"/>
                    <a:pt x="2484882" y="1940052"/>
                    <a:pt x="2484882" y="1267841"/>
                  </a:cubicBezTo>
                  <a:cubicBezTo>
                    <a:pt x="2484882" y="595630"/>
                    <a:pt x="1939925" y="50800"/>
                    <a:pt x="1267841" y="50800"/>
                  </a:cubicBezTo>
                  <a:lnTo>
                    <a:pt x="1267841" y="25400"/>
                  </a:lnTo>
                  <a:lnTo>
                    <a:pt x="1267841" y="50800"/>
                  </a:lnTo>
                  <a:cubicBezTo>
                    <a:pt x="595630" y="50800"/>
                    <a:pt x="50800" y="595630"/>
                    <a:pt x="50800" y="1267841"/>
                  </a:cubicBezTo>
                  <a:close/>
                </a:path>
              </a:pathLst>
            </a:custGeom>
            <a:solidFill>
              <a:srgbClr val="B0898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4734168" y="1896235"/>
            <a:ext cx="7355591" cy="5660"/>
          </a:xfrm>
          <a:prstGeom prst="line">
            <a:avLst/>
          </a:prstGeom>
          <a:ln w="2857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531425" y="57150"/>
            <a:ext cx="152251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METODOLOGIA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51" y="3011116"/>
            <a:ext cx="8124670" cy="415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l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Dados clínico-epidemiológicos, focos do vetor e cobertura dos agentes (LGPD)</a:t>
            </a:r>
          </a:p>
          <a:p>
            <a:pPr marL="842010" lvl="1" indent="-421005" algn="l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Organização e Georreferenciamento via plataforma Google Planilhas.</a:t>
            </a:r>
          </a:p>
          <a:p>
            <a:pPr algn="just">
              <a:lnSpc>
                <a:spcPts val="4680"/>
              </a:lnSpc>
            </a:pPr>
            <a:endParaRPr lang="en-US" sz="39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69356" y="1254208"/>
            <a:ext cx="3139950" cy="125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20498" y="1237256"/>
            <a:ext cx="3139950" cy="125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0116" y="2492431"/>
            <a:ext cx="9144000" cy="344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0"/>
              </a:lnSpc>
            </a:pPr>
            <a:endParaRPr/>
          </a:p>
          <a:p>
            <a:pPr marL="820421" lvl="1" indent="-410210" algn="just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Processamento dos dados no Qgis e produção dos mapas  mensais e anuais</a:t>
            </a:r>
          </a:p>
          <a:p>
            <a:pPr marL="820421" lvl="1" indent="-410210" algn="just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Relatórios para interpretação contínua dos achados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95768" y="0"/>
            <a:ext cx="6623644" cy="5090661"/>
          </a:xfrm>
          <a:custGeom>
            <a:avLst/>
            <a:gdLst/>
            <a:ahLst/>
            <a:cxnLst/>
            <a:rect l="l" t="t" r="r" b="b"/>
            <a:pathLst>
              <a:path w="6623644" h="5090661">
                <a:moveTo>
                  <a:pt x="0" y="0"/>
                </a:moveTo>
                <a:lnTo>
                  <a:pt x="6623644" y="0"/>
                </a:lnTo>
                <a:lnTo>
                  <a:pt x="6623644" y="5090661"/>
                </a:lnTo>
                <a:lnTo>
                  <a:pt x="0" y="5090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995768" y="5143500"/>
            <a:ext cx="6623644" cy="5143500"/>
          </a:xfrm>
          <a:custGeom>
            <a:avLst/>
            <a:gdLst/>
            <a:ahLst/>
            <a:cxnLst/>
            <a:rect l="l" t="t" r="r" b="b"/>
            <a:pathLst>
              <a:path w="6623644" h="5143500">
                <a:moveTo>
                  <a:pt x="0" y="0"/>
                </a:moveTo>
                <a:lnTo>
                  <a:pt x="6623644" y="0"/>
                </a:lnTo>
                <a:lnTo>
                  <a:pt x="662364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0" y="-19050"/>
            <a:ext cx="7662337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Resultados  e Discussão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741" y="1000125"/>
            <a:ext cx="9440721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Principais achados: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609" y="1695653"/>
            <a:ext cx="9412747" cy="876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3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Notificações</a:t>
            </a: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2.913 casos no período, 2.409 em 2024 e 504 em 2025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Redução de quase 80% entre os anos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Pico em março e abril 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Mais de 90% dos casos na área urbana, com destaque para o bairro Centro ( aprox. 50%)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Sorotipos: DENV1  e DENV2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34063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Focos:</a:t>
            </a:r>
          </a:p>
          <a:p>
            <a:pPr marL="1468125" lvl="2" indent="-489375" algn="l">
              <a:lnSpc>
                <a:spcPts val="4080"/>
              </a:lnSpc>
              <a:buFont typeface="Arial"/>
              <a:buChar char="⚬"/>
            </a:pPr>
            <a:r>
              <a:rPr lang="en-US" sz="34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642, 411 em 2024 e 231 em 2025</a:t>
            </a:r>
          </a:p>
          <a:p>
            <a:pPr algn="l">
              <a:lnSpc>
                <a:spcPts val="4080"/>
              </a:lnSpc>
            </a:pPr>
            <a:endParaRPr lang="en-US" sz="34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23846"/>
            <a:ext cx="890983" cy="891017"/>
          </a:xfrm>
          <a:custGeom>
            <a:avLst/>
            <a:gdLst/>
            <a:ahLst/>
            <a:cxnLst/>
            <a:rect l="l" t="t" r="r" b="b"/>
            <a:pathLst>
              <a:path w="890983" h="891017">
                <a:moveTo>
                  <a:pt x="0" y="0"/>
                </a:moveTo>
                <a:lnTo>
                  <a:pt x="890983" y="0"/>
                </a:lnTo>
                <a:lnTo>
                  <a:pt x="890983" y="891017"/>
                </a:lnTo>
                <a:lnTo>
                  <a:pt x="0" y="891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0179" y="1016122"/>
            <a:ext cx="749505" cy="477809"/>
          </a:xfrm>
          <a:custGeom>
            <a:avLst/>
            <a:gdLst/>
            <a:ahLst/>
            <a:cxnLst/>
            <a:rect l="l" t="t" r="r" b="b"/>
            <a:pathLst>
              <a:path w="749505" h="477809">
                <a:moveTo>
                  <a:pt x="0" y="0"/>
                </a:moveTo>
                <a:lnTo>
                  <a:pt x="749504" y="0"/>
                </a:lnTo>
                <a:lnTo>
                  <a:pt x="749504" y="477810"/>
                </a:lnTo>
                <a:lnTo>
                  <a:pt x="0" y="477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57506" y="1941561"/>
            <a:ext cx="9144000" cy="6403879"/>
          </a:xfrm>
          <a:custGeom>
            <a:avLst/>
            <a:gdLst/>
            <a:ahLst/>
            <a:cxnLst/>
            <a:rect l="l" t="t" r="r" b="b"/>
            <a:pathLst>
              <a:path w="9144000" h="6403879">
                <a:moveTo>
                  <a:pt x="0" y="0"/>
                </a:moveTo>
                <a:lnTo>
                  <a:pt x="9144000" y="0"/>
                </a:lnTo>
                <a:lnTo>
                  <a:pt x="9144000" y="6403878"/>
                </a:lnTo>
                <a:lnTo>
                  <a:pt x="0" y="640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06" y="1941561"/>
            <a:ext cx="9144000" cy="6383838"/>
          </a:xfrm>
          <a:custGeom>
            <a:avLst/>
            <a:gdLst/>
            <a:ahLst/>
            <a:cxnLst/>
            <a:rect l="l" t="t" r="r" b="b"/>
            <a:pathLst>
              <a:path w="9144000" h="6383838">
                <a:moveTo>
                  <a:pt x="0" y="0"/>
                </a:moveTo>
                <a:lnTo>
                  <a:pt x="9144000" y="0"/>
                </a:lnTo>
                <a:lnTo>
                  <a:pt x="9144000" y="6383838"/>
                </a:lnTo>
                <a:lnTo>
                  <a:pt x="0" y="638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82280" y="884386"/>
            <a:ext cx="10720387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Principais achados: Notificações e focos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4931" y="-19050"/>
            <a:ext cx="15225150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Resultados  e Discussão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9013" y="8714067"/>
            <a:ext cx="5168828" cy="60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Fonte: Autoria Própria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9152" y="5143500"/>
            <a:ext cx="7350191" cy="3365163"/>
          </a:xfrm>
          <a:custGeom>
            <a:avLst/>
            <a:gdLst/>
            <a:ahLst/>
            <a:cxnLst/>
            <a:rect l="l" t="t" r="r" b="b"/>
            <a:pathLst>
              <a:path w="7350191" h="3365163">
                <a:moveTo>
                  <a:pt x="0" y="0"/>
                </a:moveTo>
                <a:lnTo>
                  <a:pt x="7350191" y="0"/>
                </a:lnTo>
                <a:lnTo>
                  <a:pt x="7350191" y="3365163"/>
                </a:lnTo>
                <a:lnTo>
                  <a:pt x="0" y="3365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8737370" y="5143500"/>
            <a:ext cx="9100601" cy="4693994"/>
          </a:xfrm>
          <a:custGeom>
            <a:avLst/>
            <a:gdLst/>
            <a:ahLst/>
            <a:cxnLst/>
            <a:rect l="l" t="t" r="r" b="b"/>
            <a:pathLst>
              <a:path w="9100601" h="4693994">
                <a:moveTo>
                  <a:pt x="0" y="0"/>
                </a:moveTo>
                <a:lnTo>
                  <a:pt x="9100601" y="0"/>
                </a:lnTo>
                <a:lnTo>
                  <a:pt x="9100601" y="4693994"/>
                </a:lnTo>
                <a:lnTo>
                  <a:pt x="0" y="46939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737370" y="1395345"/>
            <a:ext cx="9225476" cy="2734695"/>
          </a:xfrm>
          <a:custGeom>
            <a:avLst/>
            <a:gdLst/>
            <a:ahLst/>
            <a:cxnLst/>
            <a:rect l="l" t="t" r="r" b="b"/>
            <a:pathLst>
              <a:path w="9225476" h="2734695">
                <a:moveTo>
                  <a:pt x="0" y="0"/>
                </a:moveTo>
                <a:lnTo>
                  <a:pt x="9225476" y="0"/>
                </a:lnTo>
                <a:lnTo>
                  <a:pt x="9225476" y="2734694"/>
                </a:lnTo>
                <a:lnTo>
                  <a:pt x="0" y="2734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-19050"/>
            <a:ext cx="7662337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Resultados  e Discussão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9741" y="1000125"/>
            <a:ext cx="9440721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Principais achados: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366770"/>
            <a:ext cx="9412747" cy="4295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  <a:p>
            <a:pPr marL="755652" lvl="1" indent="-377826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Perfil Epidemiológico:</a:t>
            </a:r>
          </a:p>
          <a:p>
            <a:pPr marL="1511304" lvl="2" indent="-503768" algn="l">
              <a:lnSpc>
                <a:spcPts val="4200"/>
              </a:lnSpc>
              <a:buFont typeface="Arial"/>
              <a:buChar char="⚬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Mulheres</a:t>
            </a:r>
          </a:p>
          <a:p>
            <a:pPr marL="1511304" lvl="2" indent="-503768" algn="l">
              <a:lnSpc>
                <a:spcPts val="4200"/>
              </a:lnSpc>
              <a:buFont typeface="Arial"/>
              <a:buChar char="⚬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Brancos </a:t>
            </a:r>
          </a:p>
          <a:p>
            <a:pPr marL="1511304" lvl="2" indent="-503768" algn="l">
              <a:lnSpc>
                <a:spcPts val="4200"/>
              </a:lnSpc>
              <a:buFont typeface="Arial"/>
              <a:buChar char="⚬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EM completo</a:t>
            </a:r>
          </a:p>
          <a:p>
            <a:pPr marL="1511304" lvl="2" indent="-503768" algn="l">
              <a:lnSpc>
                <a:spcPts val="4200"/>
              </a:lnSpc>
              <a:buFont typeface="Arial"/>
              <a:buChar char="⚬"/>
            </a:pPr>
            <a:r>
              <a:rPr lang="en-US" sz="3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Casos “Ignorados”</a:t>
            </a: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4200"/>
              </a:lnSpc>
            </a:pPr>
            <a:endParaRPr lang="en-US" sz="3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689" y="1962706"/>
            <a:ext cx="8565111" cy="5672345"/>
          </a:xfrm>
          <a:custGeom>
            <a:avLst/>
            <a:gdLst/>
            <a:ahLst/>
            <a:cxnLst/>
            <a:rect l="l" t="t" r="r" b="b"/>
            <a:pathLst>
              <a:path w="8432465" h="5489346">
                <a:moveTo>
                  <a:pt x="0" y="0"/>
                </a:moveTo>
                <a:lnTo>
                  <a:pt x="8432465" y="0"/>
                </a:lnTo>
                <a:lnTo>
                  <a:pt x="8432465" y="5489346"/>
                </a:lnTo>
                <a:lnTo>
                  <a:pt x="0" y="548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74783" y="1962706"/>
            <a:ext cx="8791528" cy="5672344"/>
          </a:xfrm>
          <a:custGeom>
            <a:avLst/>
            <a:gdLst/>
            <a:ahLst/>
            <a:cxnLst/>
            <a:rect l="l" t="t" r="r" b="b"/>
            <a:pathLst>
              <a:path w="8791528" h="5672344">
                <a:moveTo>
                  <a:pt x="0" y="0"/>
                </a:moveTo>
                <a:lnTo>
                  <a:pt x="8791528" y="0"/>
                </a:lnTo>
                <a:lnTo>
                  <a:pt x="8791528" y="5672345"/>
                </a:lnTo>
                <a:lnTo>
                  <a:pt x="0" y="5672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713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3377" y="-28575"/>
            <a:ext cx="7131776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Perfil dos Infectados: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0503" y="8365341"/>
            <a:ext cx="5168828" cy="60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Fonte: Autoria Própria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3377" y="1861234"/>
            <a:ext cx="8900623" cy="5873507"/>
          </a:xfrm>
          <a:custGeom>
            <a:avLst/>
            <a:gdLst/>
            <a:ahLst/>
            <a:cxnLst/>
            <a:rect l="l" t="t" r="r" b="b"/>
            <a:pathLst>
              <a:path w="8900623" h="5873507">
                <a:moveTo>
                  <a:pt x="0" y="0"/>
                </a:moveTo>
                <a:lnTo>
                  <a:pt x="8900623" y="0"/>
                </a:lnTo>
                <a:lnTo>
                  <a:pt x="8900623" y="5873507"/>
                </a:lnTo>
                <a:lnTo>
                  <a:pt x="0" y="5873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84841" y="1861234"/>
            <a:ext cx="8531269" cy="5873507"/>
          </a:xfrm>
          <a:custGeom>
            <a:avLst/>
            <a:gdLst/>
            <a:ahLst/>
            <a:cxnLst/>
            <a:rect l="l" t="t" r="r" b="b"/>
            <a:pathLst>
              <a:path w="8531269" h="5873507">
                <a:moveTo>
                  <a:pt x="0" y="0"/>
                </a:moveTo>
                <a:lnTo>
                  <a:pt x="8531270" y="0"/>
                </a:lnTo>
                <a:lnTo>
                  <a:pt x="8531270" y="5873507"/>
                </a:lnTo>
                <a:lnTo>
                  <a:pt x="0" y="5873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3377" y="-28575"/>
            <a:ext cx="7131776" cy="60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Perfil dos Infectados: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90704" y="7816139"/>
            <a:ext cx="5168828" cy="60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Fonte: Autoria Própria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Personalizar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Arimo Bold</vt:lpstr>
      <vt:lpstr>Arimo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SBND 2026</dc:title>
  <cp:lastModifiedBy>lucas s</cp:lastModifiedBy>
  <cp:revision>2</cp:revision>
  <dcterms:created xsi:type="dcterms:W3CDTF">2006-08-16T00:00:00Z</dcterms:created>
  <dcterms:modified xsi:type="dcterms:W3CDTF">2026-05-17T22:55:22Z</dcterms:modified>
  <dc:identifier>DAHJSsUOyGQ</dc:identifier>
</cp:coreProperties>
</file>