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126" y="-57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1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1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43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2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9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9135-619E-4C90-9FFD-15A63686061F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056E-5647-7E9A-B653-41CE3CE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1A23D0A-B7BD-9AA4-C4C6-CF74D4AA6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431895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B5893C-75C5-85F0-2FBC-DC6198E45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196" y="6716397"/>
            <a:ext cx="27562373" cy="2378692"/>
          </a:xfrm>
        </p:spPr>
        <p:txBody>
          <a:bodyPr>
            <a:normAutofit/>
          </a:bodyPr>
          <a:lstStyle/>
          <a:p>
            <a:r>
              <a:rPr lang="pt-BR" sz="8000" b="1" dirty="0"/>
              <a:t>Danos na membrana lipídica de alface exposta aos </a:t>
            </a:r>
            <a:r>
              <a:rPr lang="pt-BR" sz="8000" b="1" dirty="0" err="1"/>
              <a:t>nanotubos</a:t>
            </a:r>
            <a:r>
              <a:rPr lang="pt-BR" sz="8000" b="1" dirty="0"/>
              <a:t> </a:t>
            </a:r>
            <a:br>
              <a:rPr lang="pt-BR" sz="8000" b="1" dirty="0"/>
            </a:br>
            <a:r>
              <a:rPr lang="pt-BR" sz="8000" b="1" dirty="0"/>
              <a:t>de carbono de paredes múltiplas </a:t>
            </a:r>
            <a:endParaRPr lang="pt-BR" sz="8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0B1CFA-43BC-CC5D-AB5B-CA8AFD598263}"/>
              </a:ext>
            </a:extLst>
          </p:cNvPr>
          <p:cNvSpPr txBox="1"/>
          <p:nvPr/>
        </p:nvSpPr>
        <p:spPr>
          <a:xfrm>
            <a:off x="2386538" y="10093996"/>
            <a:ext cx="2711571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4400" dirty="0"/>
              <a:t>Luana Teles Barroso (UFLA), </a:t>
            </a:r>
            <a:r>
              <a:rPr lang="pt-BR" sz="4400" dirty="0" err="1"/>
              <a:t>Antonio</a:t>
            </a:r>
            <a:r>
              <a:rPr lang="pt-BR" sz="4400" dirty="0"/>
              <a:t> Rodrigues da Cunha Neto (UNIFAL), Anelise Vieira Rosa Fernandes da Silva Vieira (UNIFAL), Michele Valquíria dos Reis (UFLA), Erika dos Santos Silva (UNIFAL)</a:t>
            </a:r>
            <a:endParaRPr lang="pt-BR" sz="4400" b="1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B5F8C0-C5CD-96FB-9AF6-1D78FA7C0AF6}"/>
              </a:ext>
            </a:extLst>
          </p:cNvPr>
          <p:cNvSpPr txBox="1"/>
          <p:nvPr/>
        </p:nvSpPr>
        <p:spPr>
          <a:xfrm>
            <a:off x="17646188" y="21998572"/>
            <a:ext cx="13757841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RESULTADOS E DISCUSSÃO</a:t>
            </a:r>
          </a:p>
          <a:p>
            <a:pPr algn="just"/>
            <a:r>
              <a:rPr lang="pt-BR" sz="3600" dirty="0"/>
              <a:t>	A concentração de 400 mg L⁻¹ promoveu o maior nível de peroxidação lipídica (cerca de 85 mmol MDA g⁻¹ MF), diferindo estatisticamente dos demais tratamentos. As concentrações de 100 a 300 mg L⁻¹ apresentaram níveis intermediários, enquanto o controle exibiu o menor índice de dano. Embora 500 mg L⁻¹ também tenha causado aumento da peroxidação, os valores foram inferiores aos de 400 mg L⁻¹.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2DDDB8-EF03-719A-6377-F91776BDA924}"/>
              </a:ext>
            </a:extLst>
          </p:cNvPr>
          <p:cNvSpPr txBox="1"/>
          <p:nvPr/>
        </p:nvSpPr>
        <p:spPr>
          <a:xfrm>
            <a:off x="1220907" y="21071709"/>
            <a:ext cx="14456227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METODOLOGIA</a:t>
            </a:r>
          </a:p>
          <a:p>
            <a:pPr algn="just"/>
            <a:r>
              <a:rPr lang="pt-BR" sz="3600" dirty="0"/>
              <a:t>	Foram utilizadas 30 sementes por placa de Petri, com quatro repetições por tratamento, em delineamento inteiramente </a:t>
            </a:r>
            <a:r>
              <a:rPr lang="pt-BR" sz="3600" dirty="0" err="1"/>
              <a:t>casualizado</a:t>
            </a:r>
            <a:r>
              <a:rPr lang="pt-BR" sz="3600" dirty="0"/>
              <a:t>. Os tratamentos consistiram em concentrações de 100, 200, 300, 400 e 500 mg L⁻¹, além do controle com água destilada. Após sete dias de exposição, foi realizada a extração dos tecidos e análise dos níveis de </a:t>
            </a:r>
            <a:r>
              <a:rPr lang="pt-BR" sz="3600" dirty="0" err="1"/>
              <a:t>malondialdeído</a:t>
            </a:r>
            <a:r>
              <a:rPr lang="pt-BR" sz="3600" dirty="0"/>
              <a:t> (MDA) como indicador de dano oxidativo.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713925-C18A-E2DA-9058-3D18467A05D9}"/>
              </a:ext>
            </a:extLst>
          </p:cNvPr>
          <p:cNvSpPr txBox="1"/>
          <p:nvPr/>
        </p:nvSpPr>
        <p:spPr>
          <a:xfrm>
            <a:off x="17420541" y="27012753"/>
            <a:ext cx="1375784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CONCLUSÕES</a:t>
            </a:r>
          </a:p>
          <a:p>
            <a:pPr algn="just"/>
            <a:r>
              <a:rPr lang="pt-BR" sz="3600" b="1" dirty="0"/>
              <a:t>	</a:t>
            </a:r>
            <a:r>
              <a:rPr lang="pt-BR" sz="3600" dirty="0"/>
              <a:t> Estes resultados reforçam a necessidade crítica de determinar faixas de concentração seguras e benéficas para a aplicação de </a:t>
            </a:r>
            <a:r>
              <a:rPr lang="pt-BR" sz="3600" dirty="0" err="1"/>
              <a:t>nanomateriais</a:t>
            </a:r>
            <a:r>
              <a:rPr lang="pt-BR" sz="3600" dirty="0"/>
              <a:t> na agricultura. Embora os </a:t>
            </a:r>
            <a:r>
              <a:rPr lang="pt-BR" sz="3600" dirty="0" err="1"/>
              <a:t>nanotubos</a:t>
            </a:r>
            <a:r>
              <a:rPr lang="pt-BR" sz="3600" dirty="0"/>
              <a:t> apresentem um vasto potencial em concentrações otimizadas (por exemplo, como estimuladores de crescimento ou para aprimoramento da fotossíntese), o uso descontrolado ou em excesso pode gerar efeitos adversos graves, exigindo regulação e pesquisas aprofundadas em </a:t>
            </a:r>
            <a:r>
              <a:rPr lang="pt-BR" sz="3600" dirty="0" err="1"/>
              <a:t>nanoecotoxicologia</a:t>
            </a:r>
            <a:r>
              <a:rPr lang="pt-BR" sz="3600" dirty="0"/>
              <a:t> para garantir a segurança ambiental e o uso sustentável desta tecnologia.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E22C26A-F3C4-0FB5-1A6C-8080D1E77D6F}"/>
              </a:ext>
            </a:extLst>
          </p:cNvPr>
          <p:cNvSpPr txBox="1"/>
          <p:nvPr/>
        </p:nvSpPr>
        <p:spPr>
          <a:xfrm>
            <a:off x="17420539" y="32882386"/>
            <a:ext cx="13757844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BIBLIOGRAFIA</a:t>
            </a:r>
          </a:p>
          <a:p>
            <a:pPr algn="just">
              <a:spcBef>
                <a:spcPts val="3000"/>
              </a:spcBef>
              <a:spcAft>
                <a:spcPts val="3000"/>
              </a:spcAft>
            </a:pPr>
            <a:r>
              <a:rPr lang="pt-BR" sz="2400" dirty="0">
                <a:effectLst/>
                <a:ea typeface="Times New Roman" panose="02020603050405020304" pitchFamily="18" charset="0"/>
              </a:rPr>
              <a:t>Vieira, C. S. S., Nicola, P. A.,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Bortoleti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K. C. de A. (2022).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Determination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of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phytotoxicity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and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cytogenotoxicity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due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to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exposure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to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particles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originating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from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sugarcane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burning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using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test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systems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Lactuca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sativa L.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and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Allium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cepa L.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Journal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of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Toxicology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and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Environmental Health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- Part A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: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Current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Issues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85(14), 561–572. https://doi.org/10.1080/15287394.2022.2054483</a:t>
            </a:r>
          </a:p>
          <a:p>
            <a:pPr algn="just">
              <a:spcBef>
                <a:spcPts val="3000"/>
              </a:spcBef>
              <a:spcAft>
                <a:spcPts val="3000"/>
              </a:spcAft>
            </a:pPr>
            <a:r>
              <a:rPr lang="pt-BR" sz="2400" dirty="0" err="1">
                <a:effectLst/>
                <a:ea typeface="Times New Roman" panose="02020603050405020304" pitchFamily="18" charset="0"/>
              </a:rPr>
              <a:t>Usman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M.,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Farooq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M.,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Wakeel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A., Nawaz, A.,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Cheema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S. A.,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Rehman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H.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ur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Ashraf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I.,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Sanaullah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, M. (2020).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Nanotechnology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in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agriculture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: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Current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status,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challenges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and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future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opportunities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. In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Science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of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the</a:t>
            </a:r>
            <a:r>
              <a:rPr lang="pt-BR" sz="2400" b="1" dirty="0">
                <a:effectLst/>
                <a:ea typeface="Times New Roman" panose="02020603050405020304" pitchFamily="18" charset="0"/>
              </a:rPr>
              <a:t> Total </a:t>
            </a:r>
            <a:r>
              <a:rPr lang="pt-BR" sz="2400" b="1" dirty="0" err="1">
                <a:effectLst/>
                <a:ea typeface="Times New Roman" panose="02020603050405020304" pitchFamily="18" charset="0"/>
              </a:rPr>
              <a:t>Environment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(Vol. 721, </a:t>
            </a:r>
            <a:r>
              <a:rPr lang="pt-BR" sz="2400" dirty="0" err="1">
                <a:effectLst/>
                <a:ea typeface="Times New Roman" panose="02020603050405020304" pitchFamily="18" charset="0"/>
              </a:rPr>
              <a:t>Issue</a:t>
            </a:r>
            <a:r>
              <a:rPr lang="pt-BR" sz="2400" dirty="0">
                <a:effectLst/>
                <a:ea typeface="Times New Roman" panose="02020603050405020304" pitchFamily="18" charset="0"/>
              </a:rPr>
              <a:t> 13, pp. 77–93). Elsevier B.V. https://doi.org/10.1016/j.scitotenv.2020.137778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endParaRPr lang="pt-BR" sz="6000" b="1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6BDB76-A8AC-AC22-862D-260903CC2E16}"/>
              </a:ext>
            </a:extLst>
          </p:cNvPr>
          <p:cNvSpPr txBox="1"/>
          <p:nvPr/>
        </p:nvSpPr>
        <p:spPr>
          <a:xfrm>
            <a:off x="16861610" y="38053033"/>
            <a:ext cx="1487570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APOIO/AGRADECIMENTOS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3600" dirty="0"/>
              <a:t>Os autores agradecem cordialmente o apoio financeiro das agências CAPES, CNPq e FAPEMIG, que tornou possível a realização deste trabalho.</a:t>
            </a:r>
            <a:endParaRPr lang="pt-BR" sz="3600" b="1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01F5D59-4EE1-5C5D-F064-A103076B9FAF}"/>
              </a:ext>
            </a:extLst>
          </p:cNvPr>
          <p:cNvSpPr txBox="1"/>
          <p:nvPr/>
        </p:nvSpPr>
        <p:spPr>
          <a:xfrm>
            <a:off x="1482157" y="12800270"/>
            <a:ext cx="1445622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INTRODUÇÃO</a:t>
            </a:r>
          </a:p>
          <a:p>
            <a:pPr algn="just"/>
            <a:r>
              <a:rPr lang="pt-BR" sz="3600" dirty="0"/>
              <a:t>Ensaios de toxicidade vegetal com </a:t>
            </a:r>
            <a:r>
              <a:rPr lang="pt-BR" sz="3600" i="1" dirty="0" err="1"/>
              <a:t>Lactuca</a:t>
            </a:r>
            <a:r>
              <a:rPr lang="pt-BR" sz="3600" i="1" dirty="0"/>
              <a:t> sativa </a:t>
            </a:r>
            <a:r>
              <a:rPr lang="pt-BR" sz="3600" dirty="0"/>
              <a:t>são amplamente utilizados para avaliar efeitos de agentes químicos no crescimento e desenvolvimento das plantas. </a:t>
            </a:r>
            <a:r>
              <a:rPr lang="pt-BR" sz="3600" dirty="0" err="1"/>
              <a:t>Nanotubos</a:t>
            </a:r>
            <a:r>
              <a:rPr lang="pt-BR" sz="3600" dirty="0"/>
              <a:t> de carbono de paredes múltiplas (MWCNTs), apesar do potencial agrícola, podem impactar negativamente o material vegetal, especialmente em altas concentrações.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EFA17-4CBB-1191-3A56-943C490D00A6}"/>
              </a:ext>
            </a:extLst>
          </p:cNvPr>
          <p:cNvSpPr txBox="1"/>
          <p:nvPr/>
        </p:nvSpPr>
        <p:spPr>
          <a:xfrm>
            <a:off x="1482156" y="17227623"/>
            <a:ext cx="14456226" cy="3062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OBJETIVO</a:t>
            </a:r>
          </a:p>
          <a:p>
            <a:pPr algn="just"/>
            <a:r>
              <a:rPr lang="pt-BR" sz="1800" b="1" dirty="0"/>
              <a:t>	</a:t>
            </a:r>
            <a:r>
              <a:rPr lang="pt-BR" sz="3600" dirty="0"/>
              <a:t>Este estudo objetivou avaliar a integridade da membrana celular por meio da quantificação da peroxidação lipídica em sementes de alface expostas a diferentes concentrações de MWCNTs. 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AF28D73-E750-DC0A-F7B8-DC6928B285FA}"/>
              </a:ext>
            </a:extLst>
          </p:cNvPr>
          <p:cNvSpPr txBox="1"/>
          <p:nvPr/>
        </p:nvSpPr>
        <p:spPr>
          <a:xfrm>
            <a:off x="19944160" y="21104428"/>
            <a:ext cx="10940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Plântulas de alface sob diferentes concentrações de MWCNT.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8A6CE4D-28F6-4DA0-8D5F-D94E822CBB8A}"/>
              </a:ext>
            </a:extLst>
          </p:cNvPr>
          <p:cNvSpPr txBox="1"/>
          <p:nvPr/>
        </p:nvSpPr>
        <p:spPr>
          <a:xfrm>
            <a:off x="15736529" y="2114918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B72C857-7E49-44C7-916D-77A371DFE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11" y="26677831"/>
            <a:ext cx="14905818" cy="10659286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E180F6C6-FCA0-4A96-A75A-7358158919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2846" y="13343967"/>
            <a:ext cx="12581183" cy="761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46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283</TotalTime>
  <Words>572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Danos na membrana lipídica de alface exposta aos nanotubos  de carbono de paredes múltiplas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PESQUISA: Subtítulo da Pesquisa; Sugestão: fonte 72 pt ou maior. Modelo configurado p/90x120 cm</dc:title>
  <dc:creator>LARA THAIS APARECIDA DE SOUZA</dc:creator>
  <cp:lastModifiedBy>Luana Telles</cp:lastModifiedBy>
  <cp:revision>17</cp:revision>
  <dcterms:created xsi:type="dcterms:W3CDTF">2025-10-14T16:28:21Z</dcterms:created>
  <dcterms:modified xsi:type="dcterms:W3CDTF">2025-11-05T16:06:44Z</dcterms:modified>
</cp:coreProperties>
</file>