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Arial MT Pro Bold" charset="1" panose="020B0802020202020204"/>
      <p:regular r:id="rId13"/>
    </p:embeddedFont>
    <p:embeddedFont>
      <p:font typeface="Arial MT Pro" charset="1" panose="020B0502020202020204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422760" y="3288077"/>
            <a:ext cx="13038165" cy="240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b="true" sz="3913" spc="-273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A GES</a:t>
            </a:r>
            <a:r>
              <a:rPr lang="en-US" b="true" sz="3913" spc="-273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TÃO DA ESCOLA:</a:t>
            </a:r>
          </a:p>
          <a:p>
            <a:pPr algn="ctr">
              <a:lnSpc>
                <a:spcPts val="3639"/>
              </a:lnSpc>
            </a:pPr>
          </a:p>
          <a:p>
            <a:pPr algn="ctr">
              <a:lnSpc>
                <a:spcPts val="3639"/>
              </a:lnSpc>
            </a:pPr>
            <a:r>
              <a:rPr lang="en-US" b="true" sz="3913" spc="-273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PARA ALÉM DAS QUESTÕES BUROCRÁTICAS E </a:t>
            </a:r>
          </a:p>
          <a:p>
            <a:pPr algn="ctr">
              <a:lnSpc>
                <a:spcPts val="3639"/>
              </a:lnSpc>
            </a:pPr>
          </a:p>
          <a:p>
            <a:pPr algn="ctr">
              <a:lnSpc>
                <a:spcPts val="3639"/>
              </a:lnSpc>
            </a:pPr>
            <a:r>
              <a:rPr lang="en-US" b="true" sz="3913" spc="-273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ADMINISTRATIVAS</a:t>
            </a:r>
          </a:p>
        </p:txBody>
      </p:sp>
      <p:sp>
        <p:nvSpPr>
          <p:cNvPr name="AutoShape 4" id="4"/>
          <p:cNvSpPr/>
          <p:nvPr/>
        </p:nvSpPr>
        <p:spPr>
          <a:xfrm>
            <a:off x="13295843" y="2392824"/>
            <a:ext cx="6204398" cy="0"/>
          </a:xfrm>
          <a:prstGeom prst="line">
            <a:avLst/>
          </a:prstGeom>
          <a:ln cap="rnd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-6079555" y="1028700"/>
            <a:ext cx="8344483" cy="8344483"/>
          </a:xfrm>
          <a:custGeom>
            <a:avLst/>
            <a:gdLst/>
            <a:ahLst/>
            <a:cxnLst/>
            <a:rect r="r" b="b" t="t" l="l"/>
            <a:pathLst>
              <a:path h="8344483" w="8344483">
                <a:moveTo>
                  <a:pt x="0" y="0"/>
                </a:moveTo>
                <a:lnTo>
                  <a:pt x="8344482" y="0"/>
                </a:lnTo>
                <a:lnTo>
                  <a:pt x="8344482" y="8344483"/>
                </a:lnTo>
                <a:lnTo>
                  <a:pt x="0" y="83444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383090" y="0"/>
            <a:ext cx="5581889" cy="2267643"/>
          </a:xfrm>
          <a:custGeom>
            <a:avLst/>
            <a:gdLst/>
            <a:ahLst/>
            <a:cxnLst/>
            <a:rect r="r" b="b" t="t" l="l"/>
            <a:pathLst>
              <a:path h="2267643" w="5581889">
                <a:moveTo>
                  <a:pt x="0" y="0"/>
                </a:moveTo>
                <a:lnTo>
                  <a:pt x="5581889" y="0"/>
                </a:lnTo>
                <a:lnTo>
                  <a:pt x="5581889" y="2267643"/>
                </a:lnTo>
                <a:lnTo>
                  <a:pt x="0" y="22676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44000" y="7753484"/>
            <a:ext cx="7151541" cy="1069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74"/>
              </a:lnSpc>
            </a:pPr>
            <a:r>
              <a:rPr lang="en-US" sz="2910" spc="-58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Orientanda: Juliana Isabel Abreu Genesi </a:t>
            </a:r>
          </a:p>
          <a:p>
            <a:pPr algn="just">
              <a:lnSpc>
                <a:spcPts val="4074"/>
              </a:lnSpc>
            </a:pPr>
            <a:r>
              <a:rPr lang="en-US" sz="2910" spc="-58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Orientador: Regilson Maciel Borges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2019617" y="2375946"/>
            <a:ext cx="6204398" cy="0"/>
          </a:xfrm>
          <a:prstGeom prst="line">
            <a:avLst/>
          </a:prstGeom>
          <a:ln cap="rnd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2035593" y="1787933"/>
            <a:ext cx="6188422" cy="588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5"/>
              </a:lnSpc>
              <a:spcBef>
                <a:spcPct val="0"/>
              </a:spcBef>
            </a:pPr>
            <a:r>
              <a:rPr lang="en-US" b="true" sz="3550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TEMA GERAL DA PESQUISA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639204" y="4216400"/>
            <a:ext cx="15451098" cy="1033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A GESTÃO DA ESCOLA: PARA ALÉM DAS QUESTÕES BUROCRÁTICAS E ADMINISTRATIVAS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347168"/>
            <a:ext cx="6933264" cy="672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90"/>
              </a:lnSpc>
              <a:spcBef>
                <a:spcPct val="0"/>
              </a:spcBef>
            </a:pPr>
            <a:r>
              <a:rPr lang="en-US" b="true" sz="4613" spc="-322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Objetivo geral da pesquisa</a:t>
            </a:r>
          </a:p>
        </p:txBody>
      </p:sp>
      <p:sp>
        <p:nvSpPr>
          <p:cNvPr name="AutoShape 4" id="4"/>
          <p:cNvSpPr/>
          <p:nvPr/>
        </p:nvSpPr>
        <p:spPr>
          <a:xfrm>
            <a:off x="1236620" y="3019720"/>
            <a:ext cx="6204398" cy="0"/>
          </a:xfrm>
          <a:prstGeom prst="line">
            <a:avLst/>
          </a:prstGeom>
          <a:ln cap="rnd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2243415" y="4358640"/>
            <a:ext cx="14093694" cy="14649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O objetivo geral consiste em investigar como a gestão escolar pode ser ressignificada de modo a ultrapassar funções meramente administrativas, assumindo um papel pedagógico que favoreça a democratização das relações escolares e a formação integral dos sujeitos.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64128" y="-548696"/>
            <a:ext cx="1792828" cy="11019359"/>
            <a:chOff x="0" y="0"/>
            <a:chExt cx="472185" cy="290221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72185" cy="2902218"/>
            </a:xfrm>
            <a:custGeom>
              <a:avLst/>
              <a:gdLst/>
              <a:ahLst/>
              <a:cxnLst/>
              <a:rect r="r" b="b" t="t" l="l"/>
              <a:pathLst>
                <a:path h="2902218" w="472185">
                  <a:moveTo>
                    <a:pt x="0" y="0"/>
                  </a:moveTo>
                  <a:lnTo>
                    <a:pt x="472185" y="0"/>
                  </a:lnTo>
                  <a:lnTo>
                    <a:pt x="472185" y="2902218"/>
                  </a:lnTo>
                  <a:lnTo>
                    <a:pt x="0" y="290221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472185" cy="29784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10477754">
            <a:off x="13912687" y="-237062"/>
            <a:ext cx="7062925" cy="7062925"/>
          </a:xfrm>
          <a:custGeom>
            <a:avLst/>
            <a:gdLst/>
            <a:ahLst/>
            <a:cxnLst/>
            <a:rect r="r" b="b" t="t" l="l"/>
            <a:pathLst>
              <a:path h="7062925" w="7062925">
                <a:moveTo>
                  <a:pt x="0" y="0"/>
                </a:moveTo>
                <a:lnTo>
                  <a:pt x="7062925" y="0"/>
                </a:lnTo>
                <a:lnTo>
                  <a:pt x="7062925" y="7062925"/>
                </a:lnTo>
                <a:lnTo>
                  <a:pt x="0" y="706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1512349" y="2788734"/>
            <a:ext cx="6204398" cy="0"/>
          </a:xfrm>
          <a:prstGeom prst="line">
            <a:avLst/>
          </a:prstGeom>
          <a:ln cap="rnd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820772" y="2200722"/>
            <a:ext cx="5895975" cy="588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5"/>
              </a:lnSpc>
              <a:spcBef>
                <a:spcPct val="0"/>
              </a:spcBef>
            </a:pPr>
            <a:r>
              <a:rPr lang="en-US" b="true" sz="3550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PROBLEMA DE PESQUISA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503011" y="4157074"/>
            <a:ext cx="13297735" cy="1673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De </a:t>
            </a:r>
            <a:r>
              <a:rPr lang="en-US" sz="3099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que maneira a gestão escolar, orientada por princípios pedagógicos e democráticos, pode efetivamente promover um ambiente educativo inclusivo e transformador?</a:t>
            </a:r>
          </a:p>
        </p:txBody>
      </p:sp>
    </p:spTree>
  </p:cSld>
  <p:clrMapOvr>
    <a:masterClrMapping/>
  </p:clrMapOvr>
  <p:transition spd="med">
    <p:cover dir="d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868399" y="-568837"/>
            <a:ext cx="1792828" cy="11019359"/>
            <a:chOff x="0" y="0"/>
            <a:chExt cx="472185" cy="290221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72185" cy="2902218"/>
            </a:xfrm>
            <a:custGeom>
              <a:avLst/>
              <a:gdLst/>
              <a:ahLst/>
              <a:cxnLst/>
              <a:rect r="r" b="b" t="t" l="l"/>
              <a:pathLst>
                <a:path h="2902218" w="472185">
                  <a:moveTo>
                    <a:pt x="0" y="0"/>
                  </a:moveTo>
                  <a:lnTo>
                    <a:pt x="472185" y="0"/>
                  </a:lnTo>
                  <a:lnTo>
                    <a:pt x="472185" y="2902218"/>
                  </a:lnTo>
                  <a:lnTo>
                    <a:pt x="0" y="290221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472185" cy="29784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6" id="6"/>
          <p:cNvSpPr/>
          <p:nvPr/>
        </p:nvSpPr>
        <p:spPr>
          <a:xfrm>
            <a:off x="1512349" y="2788734"/>
            <a:ext cx="6204398" cy="0"/>
          </a:xfrm>
          <a:prstGeom prst="line">
            <a:avLst/>
          </a:prstGeom>
          <a:ln cap="rnd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512349" y="1640819"/>
            <a:ext cx="6204398" cy="5427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94"/>
              </a:lnSpc>
              <a:spcBef>
                <a:spcPct val="0"/>
              </a:spcBef>
            </a:pPr>
            <a:r>
              <a:rPr lang="en-US" sz="3452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Referencial teórico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59541" y="4274728"/>
            <a:ext cx="14849494" cy="1346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O referencial teórico é sustentado principalmente por José Carlos Libâneo, Vitor Henrique Paro, Vera Maria Candau e Maria Amélia Franco, autores que defendem uma gestão educacional fundamentada na participação coletiva, na inclusão e na valorização da diversidade cultural.</a:t>
            </a:r>
          </a:p>
        </p:txBody>
      </p:sp>
    </p:spTree>
  </p:cSld>
  <p:clrMapOvr>
    <a:masterClrMapping/>
  </p:clrMapOvr>
  <p:transition spd="med">
    <p:cover dir="l"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315549" y="2494681"/>
            <a:ext cx="6204398" cy="0"/>
          </a:xfrm>
          <a:prstGeom prst="line">
            <a:avLst/>
          </a:prstGeom>
          <a:ln cap="rnd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7393438" y="-569369"/>
            <a:ext cx="1792828" cy="11019359"/>
            <a:chOff x="0" y="0"/>
            <a:chExt cx="472185" cy="29022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72185" cy="2902218"/>
            </a:xfrm>
            <a:custGeom>
              <a:avLst/>
              <a:gdLst/>
              <a:ahLst/>
              <a:cxnLst/>
              <a:rect r="r" b="b" t="t" l="l"/>
              <a:pathLst>
                <a:path h="2902218" w="472185">
                  <a:moveTo>
                    <a:pt x="0" y="0"/>
                  </a:moveTo>
                  <a:lnTo>
                    <a:pt x="472185" y="0"/>
                  </a:lnTo>
                  <a:lnTo>
                    <a:pt x="472185" y="2902218"/>
                  </a:lnTo>
                  <a:lnTo>
                    <a:pt x="0" y="290221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72185" cy="29784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650589" y="1987701"/>
            <a:ext cx="4478982" cy="506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86"/>
              </a:lnSpc>
              <a:spcBef>
                <a:spcPct val="0"/>
              </a:spcBef>
            </a:pPr>
            <a:r>
              <a:rPr lang="en-US" sz="3169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M</a:t>
            </a:r>
            <a:r>
              <a:rPr lang="en-US" sz="3169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etodologia da pesquisa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650589" y="3874146"/>
            <a:ext cx="14199673" cy="2129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A metodologia adota uma abordagem qualitativa, que considera a pesquisa bibliográfica e entrevistas semiestruturadas com gestores e professores, que serão analisadas com base na análise de conteúdo de Bardin. Essa combinação de técnicas busca compreender as percepções dos diferentes atores escolares, identificar práticas democráticas e analisar sua contribuição para a transformação da escola em espaço público inclusivo e formativo. </a:t>
            </a:r>
          </a:p>
        </p:txBody>
      </p:sp>
    </p:spTree>
  </p:cSld>
  <p:clrMapOvr>
    <a:masterClrMapping/>
  </p:clrMapOvr>
  <p:transition spd="med">
    <p:cover dir="u"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477754">
            <a:off x="13912687" y="-237062"/>
            <a:ext cx="7062925" cy="7062925"/>
          </a:xfrm>
          <a:custGeom>
            <a:avLst/>
            <a:gdLst/>
            <a:ahLst/>
            <a:cxnLst/>
            <a:rect r="r" b="b" t="t" l="l"/>
            <a:pathLst>
              <a:path h="7062925" w="7062925">
                <a:moveTo>
                  <a:pt x="0" y="0"/>
                </a:moveTo>
                <a:lnTo>
                  <a:pt x="7062925" y="0"/>
                </a:lnTo>
                <a:lnTo>
                  <a:pt x="7062925" y="7062925"/>
                </a:lnTo>
                <a:lnTo>
                  <a:pt x="0" y="706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>
            <a:off x="441833" y="2467338"/>
            <a:ext cx="6204398" cy="0"/>
          </a:xfrm>
          <a:prstGeom prst="line">
            <a:avLst/>
          </a:prstGeom>
          <a:ln cap="rnd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464678" y="1785182"/>
            <a:ext cx="5958036" cy="496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76"/>
              </a:lnSpc>
              <a:spcBef>
                <a:spcPct val="0"/>
              </a:spcBef>
            </a:pPr>
            <a:r>
              <a:rPr lang="en-US" sz="3069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R</a:t>
            </a:r>
            <a:r>
              <a:rPr lang="en-US" sz="3069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esultados parciais ou esperados.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00147" y="4405630"/>
            <a:ext cx="16644002" cy="2222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Entre os resultados esperados, destacam-se a sistematização de práticas gestoras que ultrapassem o viés administrativo, a proposição de diretrizes para uma gestão democrática, participativa e pedagógica, bem como a valorização do papel do gestor como agente de transformação social. Espera-se, assim, contribuir para o fortalecimento da escola enquanto espaço de emancipação, formação cidadã e enfrentamento das desigualdades educaciona</a:t>
            </a:r>
          </a:p>
        </p:txBody>
      </p:sp>
    </p:spTree>
  </p:cSld>
  <p:clrMapOvr>
    <a:masterClrMapping/>
  </p:clrMapOvr>
  <p:transition spd="med">
    <p:cover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DAGysz2rmu4</dc:identifier>
  <dcterms:modified xsi:type="dcterms:W3CDTF">2011-08-01T06:04:30Z</dcterms:modified>
  <cp:revision>1</cp:revision>
  <dc:title>Trabalho de conclusão de curso faculdade moderno gradiente azul branco apresentação</dc:title>
</cp:coreProperties>
</file>